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5" r:id="rId3"/>
  </p:sldMasterIdLst>
  <p:notesMasterIdLst>
    <p:notesMasterId r:id="rId30"/>
  </p:notesMasterIdLst>
  <p:sldIdLst>
    <p:sldId id="257" r:id="rId4"/>
    <p:sldId id="4996" r:id="rId5"/>
    <p:sldId id="4988" r:id="rId6"/>
    <p:sldId id="4997" r:id="rId7"/>
    <p:sldId id="4995" r:id="rId8"/>
    <p:sldId id="4990" r:id="rId9"/>
    <p:sldId id="4998" r:id="rId10"/>
    <p:sldId id="4999" r:id="rId11"/>
    <p:sldId id="5000" r:id="rId12"/>
    <p:sldId id="4984" r:id="rId13"/>
    <p:sldId id="5001" r:id="rId14"/>
    <p:sldId id="617" r:id="rId15"/>
    <p:sldId id="5002" r:id="rId16"/>
    <p:sldId id="4985" r:id="rId17"/>
    <p:sldId id="5003" r:id="rId18"/>
    <p:sldId id="648" r:id="rId19"/>
    <p:sldId id="4987" r:id="rId20"/>
    <p:sldId id="4983" r:id="rId21"/>
    <p:sldId id="5004" r:id="rId22"/>
    <p:sldId id="5006" r:id="rId23"/>
    <p:sldId id="4974" r:id="rId24"/>
    <p:sldId id="5005" r:id="rId25"/>
    <p:sldId id="5008" r:id="rId26"/>
    <p:sldId id="5010" r:id="rId27"/>
    <p:sldId id="5012" r:id="rId28"/>
    <p:sldId id="5009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 Habib" initials="DH" lastIdx="1" clrIdx="0">
    <p:extLst>
      <p:ext uri="{19B8F6BF-5375-455C-9EA6-DF929625EA0E}">
        <p15:presenceInfo xmlns:p15="http://schemas.microsoft.com/office/powerpoint/2012/main" userId="Dan Habib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F54"/>
    <a:srgbClr val="0D3F5D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5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6b1ce5729749032d/Documents/Global%20Yield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Global 10-year Government Bond Yields</a:t>
            </a:r>
          </a:p>
        </c:rich>
      </c:tx>
      <c:layout>
        <c:manualLayout>
          <c:xMode val="edge"/>
          <c:yMode val="edge"/>
          <c:x val="0.29170300827781143"/>
          <c:y val="8.124817731116952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9518810148731421E-2"/>
          <c:y val="1.3561777000097209E-2"/>
          <c:w val="0.93919547241945334"/>
          <c:h val="0.87597681435359165"/>
        </c:manualLayout>
      </c:layout>
      <c:barChart>
        <c:barDir val="col"/>
        <c:grouping val="stack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"/>
                  <c:y val="-0.288845847211431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AC-4F3D-A0BD-77BFDD88767B}"/>
                </c:ext>
              </c:extLst>
            </c:dLbl>
            <c:dLbl>
              <c:idx val="1"/>
              <c:layout>
                <c:manualLayout>
                  <c:x val="0"/>
                  <c:y val="-0.219213366187247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AC-4F3D-A0BD-77BFDD88767B}"/>
                </c:ext>
              </c:extLst>
            </c:dLbl>
            <c:dLbl>
              <c:idx val="2"/>
              <c:layout>
                <c:manualLayout>
                  <c:x val="1.520334655585514E-3"/>
                  <c:y val="-0.219213366187247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AC-4F3D-A0BD-77BFDD88767B}"/>
                </c:ext>
              </c:extLst>
            </c:dLbl>
            <c:dLbl>
              <c:idx val="3"/>
              <c:layout>
                <c:manualLayout>
                  <c:x val="0"/>
                  <c:y val="-0.139476395554877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AC-4F3D-A0BD-77BFDD88767B}"/>
                </c:ext>
              </c:extLst>
            </c:dLbl>
            <c:dLbl>
              <c:idx val="4"/>
              <c:layout>
                <c:manualLayout>
                  <c:x val="0"/>
                  <c:y val="-8.3330634341348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8AC-4F3D-A0BD-77BFDD88767B}"/>
                </c:ext>
              </c:extLst>
            </c:dLbl>
            <c:dLbl>
              <c:idx val="5"/>
              <c:layout>
                <c:manualLayout>
                  <c:x val="0"/>
                  <c:y val="-7.2845089594799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8AC-4F3D-A0BD-77BFDD88767B}"/>
                </c:ext>
              </c:extLst>
            </c:dLbl>
            <c:dLbl>
              <c:idx val="6"/>
              <c:layout>
                <c:manualLayout>
                  <c:x val="0"/>
                  <c:y val="-8.6374314984099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8AC-4F3D-A0BD-77BFDD88767B}"/>
                </c:ext>
              </c:extLst>
            </c:dLbl>
            <c:dLbl>
              <c:idx val="7"/>
              <c:layout>
                <c:manualLayout>
                  <c:x val="1.0217455966556991E-3"/>
                  <c:y val="-0.10345447504605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8AC-4F3D-A0BD-77BFDD88767B}"/>
                </c:ext>
              </c:extLst>
            </c:dLbl>
            <c:dLbl>
              <c:idx val="8"/>
              <c:layout>
                <c:manualLayout>
                  <c:x val="2.2927975192268192E-3"/>
                  <c:y val="-0.112375073831121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8AC-4F3D-A0BD-77BFDD88767B}"/>
                </c:ext>
              </c:extLst>
            </c:dLbl>
            <c:dLbl>
              <c:idx val="9"/>
              <c:layout>
                <c:manualLayout>
                  <c:x val="1.2710519225711198E-3"/>
                  <c:y val="-0.127045542556062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8AC-4F3D-A0BD-77BFDD88767B}"/>
                </c:ext>
              </c:extLst>
            </c:dLbl>
            <c:dLbl>
              <c:idx val="10"/>
              <c:layout>
                <c:manualLayout>
                  <c:x val="2.0434911933113983E-3"/>
                  <c:y val="-0.163574247704878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8AC-4F3D-A0BD-77BFDD8876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'[Global Yields.xlsx]Sheet1'!$A$2:$A$12</c:f>
              <c:strCache>
                <c:ptCount val="11"/>
                <c:pt idx="0">
                  <c:v>US</c:v>
                </c:pt>
                <c:pt idx="1">
                  <c:v>Canada</c:v>
                </c:pt>
                <c:pt idx="2">
                  <c:v>Norway</c:v>
                </c:pt>
                <c:pt idx="3">
                  <c:v>UK</c:v>
                </c:pt>
                <c:pt idx="4">
                  <c:v>Spain</c:v>
                </c:pt>
                <c:pt idx="5">
                  <c:v>Japan </c:v>
                </c:pt>
                <c:pt idx="6">
                  <c:v>Sweden</c:v>
                </c:pt>
                <c:pt idx="7">
                  <c:v>France</c:v>
                </c:pt>
                <c:pt idx="8">
                  <c:v>Netherlands</c:v>
                </c:pt>
                <c:pt idx="9">
                  <c:v>Germany</c:v>
                </c:pt>
                <c:pt idx="10">
                  <c:v>Switzerland</c:v>
                </c:pt>
              </c:strCache>
            </c:strRef>
          </c:cat>
          <c:val>
            <c:numRef>
              <c:f>'[Global Yields.xlsx]Sheet1'!$B$2:$B$12</c:f>
              <c:numCache>
                <c:formatCode>0.00</c:formatCode>
                <c:ptCount val="11"/>
                <c:pt idx="0">
                  <c:v>1.57</c:v>
                </c:pt>
                <c:pt idx="1">
                  <c:v>1.1319999999999999</c:v>
                </c:pt>
                <c:pt idx="2">
                  <c:v>1.026</c:v>
                </c:pt>
                <c:pt idx="3">
                  <c:v>0.439</c:v>
                </c:pt>
                <c:pt idx="4">
                  <c:v>0.4</c:v>
                </c:pt>
                <c:pt idx="5">
                  <c:v>-0.24</c:v>
                </c:pt>
                <c:pt idx="6">
                  <c:v>-0.39</c:v>
                </c:pt>
                <c:pt idx="7">
                  <c:v>-0.40649999999999997</c:v>
                </c:pt>
                <c:pt idx="8">
                  <c:v>-0.56999999999999995</c:v>
                </c:pt>
                <c:pt idx="9">
                  <c:v>-0.68799999999999994</c:v>
                </c:pt>
                <c:pt idx="10">
                  <c:v>-1.1000000000000001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8AC-4F3D-A0BD-77BFDD8876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94613888"/>
        <c:axId val="1094614872"/>
      </c:barChart>
      <c:catAx>
        <c:axId val="109461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4614872"/>
        <c:crosses val="autoZero"/>
        <c:auto val="1"/>
        <c:lblAlgn val="ctr"/>
        <c:lblOffset val="0"/>
        <c:noMultiLvlLbl val="0"/>
      </c:catAx>
      <c:valAx>
        <c:axId val="1094614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4613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846EF-B715-4590-B15C-1CEE409760BA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36EF6-4418-45B3-8E5C-92C68D7C1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7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Batting Average, Information vs. Wisdom,</a:t>
            </a:r>
            <a:r>
              <a:rPr lang="en-US" baseline="0" dirty="0"/>
              <a:t> Borrower Mindset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8E0AD-1DB9-4327-8FFC-3DAC994628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662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dddd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36EF6-4418-45B3-8E5C-92C68D7C1D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232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36EF6-4418-45B3-8E5C-92C68D7C1D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51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39AE66-4F57-4CE5-ACEF-1A7BC2BC51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424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39AE66-4F57-4CE5-ACEF-1A7BC2BC51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132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36EF6-4418-45B3-8E5C-92C68D7C1D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932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36EF6-4418-45B3-8E5C-92C68D7C1D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975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36EF6-4418-45B3-8E5C-92C68D7C1D4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81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96CE-5BF6-42A8-9C27-91BB4268C2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B64E-CCCF-4A95-932F-B7AF52660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454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96CE-5BF6-42A8-9C27-91BB4268C2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B64E-CCCF-4A95-932F-B7AF52660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97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96CE-5BF6-42A8-9C27-91BB4268C2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B64E-CCCF-4A95-932F-B7AF52660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078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0010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  <a:lvl2pPr marL="342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12663305"/>
      </p:ext>
    </p:extLst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1" y="0"/>
            <a:ext cx="9131300" cy="80010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9278629"/>
      </p:ext>
    </p:extLst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1" y="0"/>
            <a:ext cx="9131300" cy="80010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1693619"/>
      </p:ext>
    </p:extLst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6979241"/>
      </p:ext>
    </p:extLst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1" y="0"/>
            <a:ext cx="9131300" cy="80010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500">
                <a:latin typeface="Arial" pitchFamily="34" charset="0"/>
                <a:cs typeface="Arial" pitchFamily="34" charset="0"/>
              </a:defRPr>
            </a:lvl3pPr>
            <a:lvl4pPr>
              <a:defRPr sz="1350">
                <a:latin typeface="Arial" pitchFamily="34" charset="0"/>
                <a:cs typeface="Arial" pitchFamily="34" charset="0"/>
              </a:defRPr>
            </a:lvl4pPr>
            <a:lvl5pPr>
              <a:defRPr sz="135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500">
                <a:latin typeface="Arial" pitchFamily="34" charset="0"/>
                <a:cs typeface="Arial" pitchFamily="34" charset="0"/>
              </a:defRPr>
            </a:lvl3pPr>
            <a:lvl4pPr>
              <a:defRPr sz="1350">
                <a:latin typeface="Arial" pitchFamily="34" charset="0"/>
                <a:cs typeface="Arial" pitchFamily="34" charset="0"/>
              </a:defRPr>
            </a:lvl4pPr>
            <a:lvl5pPr>
              <a:defRPr sz="135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6899858"/>
      </p:ext>
    </p:extLst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198445" y="152404"/>
            <a:ext cx="7750175" cy="252413"/>
          </a:xfrm>
          <a:prstGeom prst="rect">
            <a:avLst/>
          </a:prstGeom>
          <a:solidFill>
            <a:srgbClr val="2F5079"/>
          </a:solidFill>
          <a:ln w="9525">
            <a:noFill/>
            <a:miter lim="800000"/>
            <a:headEnd/>
            <a:tailEnd/>
          </a:ln>
        </p:spPr>
        <p:txBody>
          <a:bodyPr lIns="68572" tIns="34286" rIns="68572" bIns="34286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pPr eaLnBrk="0" hangingPunct="0">
              <a:defRPr/>
            </a:pPr>
            <a:endParaRPr lang="en-US" sz="1125" dirty="0">
              <a:solidFill>
                <a:prstClr val="white">
                  <a:lumMod val="85000"/>
                </a:prstClr>
              </a:solidFill>
              <a:latin typeface="GillSans" pitchFamily="34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03206" y="4917281"/>
            <a:ext cx="8774113" cy="0"/>
          </a:xfrm>
          <a:prstGeom prst="line">
            <a:avLst/>
          </a:prstGeom>
          <a:ln w="28575">
            <a:solidFill>
              <a:srgbClr val="2547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142876" y="4957764"/>
            <a:ext cx="2000251" cy="18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2" tIns="34286" rIns="68572" bIns="34286">
            <a:spAutoFit/>
          </a:bodyPr>
          <a:lstStyle/>
          <a:p>
            <a:pPr algn="r"/>
            <a:r>
              <a:rPr lang="en-US" sz="750" dirty="0">
                <a:solidFill>
                  <a:srgbClr val="BFBFBF"/>
                </a:solidFill>
                <a:latin typeface="Gill Sans MT" pitchFamily="34" charset="0"/>
                <a:cs typeface="Times New Roman" pitchFamily="18" charset="0"/>
              </a:rPr>
              <a:t>www.realestateconsulting.com</a:t>
            </a:r>
          </a:p>
        </p:txBody>
      </p:sp>
      <p:pic>
        <p:nvPicPr>
          <p:cNvPr id="6" name="Picture 11" descr="http://www.realestateconsulting.com/Images/JBRC_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9970" y="147639"/>
            <a:ext cx="1603375" cy="28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79659" y="143743"/>
            <a:ext cx="7889927" cy="252803"/>
          </a:xfrm>
          <a:prstGeom prst="rect">
            <a:avLst/>
          </a:prstGeom>
        </p:spPr>
        <p:txBody>
          <a:bodyPr lIns="91429" tIns="45714" rIns="91429" bIns="45714"/>
          <a:lstStyle>
            <a:lvl1pPr algn="l">
              <a:defRPr sz="1200" cap="small" baseline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67525" y="4949428"/>
            <a:ext cx="2133600" cy="194072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750">
                <a:solidFill>
                  <a:srgbClr val="95B3D7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5FDAACB-55AE-4227-8B53-A8CF25A9045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748861"/>
      </p:ext>
    </p:extLst>
  </p:cSld>
  <p:clrMapOvr>
    <a:masterClrMapping/>
  </p:clrMapOvr>
  <p:transition spd="slow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4851801"/>
            <a:ext cx="9144000" cy="2917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72" tIns="34286" rIns="68572" bIns="34286"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4820844"/>
            <a:ext cx="9144000" cy="322659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72" tIns="34286" rIns="68572" bIns="34286"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3981988"/>
      </p:ext>
    </p:extLst>
  </p:cSld>
  <p:clrMapOvr>
    <a:masterClrMapping/>
  </p:clrMapOvr>
  <p:transition spd="slow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2787207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96CE-5BF6-42A8-9C27-91BB4268C2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B64E-CCCF-4A95-932F-B7AF52660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329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9468530"/>
      </p:ext>
    </p:extLst>
  </p:cSld>
  <p:clrMapOvr>
    <a:masterClrMapping/>
  </p:clrMapOvr>
  <p:transition spd="slow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0010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  <a:lvl2pPr marL="342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09318292"/>
      </p:ext>
    </p:extLst>
  </p:cSld>
  <p:clrMapOvr>
    <a:masterClrMapping/>
  </p:clrMapOvr>
  <p:transition spd="slow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" y="0"/>
            <a:ext cx="9131300" cy="80010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9300782"/>
      </p:ext>
    </p:extLst>
  </p:cSld>
  <p:clrMapOvr>
    <a:masterClrMapping/>
  </p:clrMapOvr>
  <p:transition spd="slow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" y="0"/>
            <a:ext cx="9131300" cy="80010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7044907"/>
      </p:ext>
    </p:extLst>
  </p:cSld>
  <p:clrMapOvr>
    <a:masterClrMapping/>
  </p:clrMapOvr>
  <p:transition spd="slow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815358"/>
      </p:ext>
    </p:extLst>
  </p:cSld>
  <p:clrMapOvr>
    <a:masterClrMapping/>
  </p:clrMapOvr>
  <p:transition spd="slow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" y="0"/>
            <a:ext cx="9131300" cy="80010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3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500">
                <a:latin typeface="Arial" pitchFamily="34" charset="0"/>
                <a:cs typeface="Arial" pitchFamily="34" charset="0"/>
              </a:defRPr>
            </a:lvl3pPr>
            <a:lvl4pPr>
              <a:defRPr sz="1350">
                <a:latin typeface="Arial" pitchFamily="34" charset="0"/>
                <a:cs typeface="Arial" pitchFamily="34" charset="0"/>
              </a:defRPr>
            </a:lvl4pPr>
            <a:lvl5pPr>
              <a:defRPr sz="135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00153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500">
                <a:latin typeface="Arial" pitchFamily="34" charset="0"/>
                <a:cs typeface="Arial" pitchFamily="34" charset="0"/>
              </a:defRPr>
            </a:lvl3pPr>
            <a:lvl4pPr>
              <a:defRPr sz="1350">
                <a:latin typeface="Arial" pitchFamily="34" charset="0"/>
                <a:cs typeface="Arial" pitchFamily="34" charset="0"/>
              </a:defRPr>
            </a:lvl4pPr>
            <a:lvl5pPr>
              <a:defRPr sz="135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6637906"/>
      </p:ext>
    </p:extLst>
  </p:cSld>
  <p:clrMapOvr>
    <a:masterClrMapping/>
  </p:clrMapOvr>
  <p:transition spd="slow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198445" y="152404"/>
            <a:ext cx="7750175" cy="252413"/>
          </a:xfrm>
          <a:prstGeom prst="rect">
            <a:avLst/>
          </a:prstGeom>
          <a:solidFill>
            <a:srgbClr val="2F5079"/>
          </a:solidFill>
          <a:ln w="9525">
            <a:noFill/>
            <a:miter lim="800000"/>
            <a:headEnd/>
            <a:tailEnd/>
          </a:ln>
        </p:spPr>
        <p:txBody>
          <a:bodyPr lIns="68572" tIns="34286" rIns="68572" bIns="34286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pPr defTabSz="685720" eaLnBrk="0" hangingPunct="0">
              <a:defRPr/>
            </a:pPr>
            <a:endParaRPr lang="en-US" sz="1125" dirty="0">
              <a:solidFill>
                <a:prstClr val="white">
                  <a:lumMod val="85000"/>
                </a:prstClr>
              </a:solidFill>
              <a:latin typeface="GillSans" pitchFamily="34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03207" y="4917281"/>
            <a:ext cx="8774113" cy="0"/>
          </a:xfrm>
          <a:prstGeom prst="line">
            <a:avLst/>
          </a:prstGeom>
          <a:ln w="28575">
            <a:solidFill>
              <a:srgbClr val="2547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142876" y="4957765"/>
            <a:ext cx="2000250" cy="18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2" tIns="34286" rIns="68572" bIns="34286">
            <a:spAutoFit/>
          </a:bodyPr>
          <a:lstStyle/>
          <a:p>
            <a:pPr algn="r" defTabSz="685720"/>
            <a:r>
              <a:rPr lang="en-US" sz="750">
                <a:solidFill>
                  <a:srgbClr val="BFBFBF"/>
                </a:solidFill>
                <a:latin typeface="Gill Sans MT" pitchFamily="34" charset="0"/>
                <a:cs typeface="Times New Roman" pitchFamily="18" charset="0"/>
              </a:rPr>
              <a:t>www.realestateconsulting.com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79660" y="143743"/>
            <a:ext cx="7889927" cy="252803"/>
          </a:xfrm>
          <a:prstGeom prst="rect">
            <a:avLst/>
          </a:prstGeom>
        </p:spPr>
        <p:txBody>
          <a:bodyPr lIns="91429" tIns="45714" rIns="91429" bIns="45714"/>
          <a:lstStyle>
            <a:lvl1pPr algn="l">
              <a:defRPr sz="1200" cap="small" baseline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67525" y="4949430"/>
            <a:ext cx="2133600" cy="194072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750">
                <a:solidFill>
                  <a:srgbClr val="95B3D7"/>
                </a:solidFill>
                <a:latin typeface="Arial" pitchFamily="34" charset="0"/>
              </a:defRPr>
            </a:lvl1pPr>
          </a:lstStyle>
          <a:p>
            <a:pPr defTabSz="685720">
              <a:defRPr/>
            </a:pPr>
            <a:fld id="{B5FDAACB-55AE-4227-8B53-A8CF25A9045E}" type="slidenum">
              <a:rPr lang="en-US" smtClean="0"/>
              <a:pPr defTabSz="68572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024494"/>
      </p:ext>
    </p:extLst>
  </p:cSld>
  <p:clrMapOvr>
    <a:masterClrMapping/>
  </p:clrMapOvr>
  <p:transition spd="slow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198445" y="152404"/>
            <a:ext cx="7750175" cy="252413"/>
          </a:xfrm>
          <a:prstGeom prst="rect">
            <a:avLst/>
          </a:prstGeom>
          <a:solidFill>
            <a:srgbClr val="2F5079"/>
          </a:solidFill>
          <a:ln w="9525">
            <a:noFill/>
            <a:miter lim="800000"/>
            <a:headEnd/>
            <a:tailEnd/>
          </a:ln>
        </p:spPr>
        <p:txBody>
          <a:bodyPr lIns="68572" tIns="34286" rIns="68572" bIns="34286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pPr defTabSz="685720" eaLnBrk="0" hangingPunct="0">
              <a:defRPr/>
            </a:pPr>
            <a:endParaRPr lang="en-US" sz="1125" dirty="0">
              <a:solidFill>
                <a:prstClr val="white">
                  <a:lumMod val="85000"/>
                </a:prstClr>
              </a:solidFill>
              <a:latin typeface="GillSans" pitchFamily="34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03207" y="4917281"/>
            <a:ext cx="8774113" cy="0"/>
          </a:xfrm>
          <a:prstGeom prst="line">
            <a:avLst/>
          </a:prstGeom>
          <a:ln w="28575">
            <a:solidFill>
              <a:srgbClr val="2547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142876" y="4957765"/>
            <a:ext cx="2000250" cy="18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2" tIns="34286" rIns="68572" bIns="34286">
            <a:spAutoFit/>
          </a:bodyPr>
          <a:lstStyle/>
          <a:p>
            <a:pPr algn="r" defTabSz="685720"/>
            <a:r>
              <a:rPr lang="en-US" sz="750">
                <a:solidFill>
                  <a:srgbClr val="BFBFBF"/>
                </a:solidFill>
                <a:latin typeface="Gill Sans MT" pitchFamily="34" charset="0"/>
                <a:cs typeface="Times New Roman" pitchFamily="18" charset="0"/>
              </a:rPr>
              <a:t>www.realestateconsulting.com</a:t>
            </a:r>
          </a:p>
        </p:txBody>
      </p:sp>
      <p:pic>
        <p:nvPicPr>
          <p:cNvPr id="6" name="Picture 11" descr="http://www.realestateconsulting.com/Images/JBRC_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9970" y="147641"/>
            <a:ext cx="1603375" cy="28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79660" y="143743"/>
            <a:ext cx="7889927" cy="252803"/>
          </a:xfrm>
          <a:prstGeom prst="rect">
            <a:avLst/>
          </a:prstGeom>
        </p:spPr>
        <p:txBody>
          <a:bodyPr lIns="91429" tIns="45714" rIns="91429" bIns="45714"/>
          <a:lstStyle>
            <a:lvl1pPr algn="l">
              <a:defRPr sz="1200" cap="small" baseline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67525" y="4949430"/>
            <a:ext cx="2133600" cy="194072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750">
                <a:solidFill>
                  <a:srgbClr val="95B3D7"/>
                </a:solidFill>
                <a:latin typeface="Arial" pitchFamily="34" charset="0"/>
              </a:defRPr>
            </a:lvl1pPr>
          </a:lstStyle>
          <a:p>
            <a:pPr defTabSz="685720">
              <a:defRPr/>
            </a:pPr>
            <a:fld id="{B5FDAACB-55AE-4227-8B53-A8CF25A9045E}" type="slidenum">
              <a:rPr lang="en-US" smtClean="0"/>
              <a:pPr defTabSz="68572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39206"/>
      </p:ext>
    </p:extLst>
  </p:cSld>
  <p:clrMapOvr>
    <a:masterClrMapping/>
  </p:clrMapOvr>
  <p:transition spd="slow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198445" y="152404"/>
            <a:ext cx="7750175" cy="252413"/>
          </a:xfrm>
          <a:prstGeom prst="rect">
            <a:avLst/>
          </a:prstGeom>
          <a:solidFill>
            <a:srgbClr val="2F5079"/>
          </a:solidFill>
          <a:ln w="9525">
            <a:noFill/>
            <a:miter lim="800000"/>
            <a:headEnd/>
            <a:tailEnd/>
          </a:ln>
        </p:spPr>
        <p:txBody>
          <a:bodyPr lIns="68572" tIns="34286" rIns="68572" bIns="34286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pPr defTabSz="685720" eaLnBrk="0" hangingPunct="0">
              <a:defRPr/>
            </a:pPr>
            <a:endParaRPr lang="en-US" sz="1125" dirty="0">
              <a:solidFill>
                <a:prstClr val="white">
                  <a:lumMod val="85000"/>
                </a:prstClr>
              </a:solidFill>
              <a:latin typeface="GillSans" pitchFamily="34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03207" y="4917281"/>
            <a:ext cx="8774113" cy="0"/>
          </a:xfrm>
          <a:prstGeom prst="line">
            <a:avLst/>
          </a:prstGeom>
          <a:ln w="28575">
            <a:solidFill>
              <a:srgbClr val="2547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142876" y="4957765"/>
            <a:ext cx="2000250" cy="18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2" tIns="34286" rIns="68572" bIns="34286">
            <a:spAutoFit/>
          </a:bodyPr>
          <a:lstStyle/>
          <a:p>
            <a:pPr algn="r" defTabSz="685720"/>
            <a:r>
              <a:rPr lang="en-US" sz="750">
                <a:solidFill>
                  <a:srgbClr val="BFBFBF"/>
                </a:solidFill>
                <a:latin typeface="Gill Sans MT" pitchFamily="34" charset="0"/>
                <a:cs typeface="Times New Roman" pitchFamily="18" charset="0"/>
              </a:rPr>
              <a:t>www.realestateconsulting.com</a:t>
            </a:r>
          </a:p>
        </p:txBody>
      </p:sp>
      <p:pic>
        <p:nvPicPr>
          <p:cNvPr id="6" name="Picture 11" descr="http://www.realestateconsulting.com/Images/JBRC_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9970" y="147641"/>
            <a:ext cx="1603375" cy="28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79660" y="143743"/>
            <a:ext cx="7889927" cy="252803"/>
          </a:xfrm>
          <a:prstGeom prst="rect">
            <a:avLst/>
          </a:prstGeom>
        </p:spPr>
        <p:txBody>
          <a:bodyPr lIns="91429" tIns="45714" rIns="91429" bIns="45714"/>
          <a:lstStyle>
            <a:lvl1pPr algn="l">
              <a:defRPr sz="1200" cap="small" baseline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67525" y="4949430"/>
            <a:ext cx="2133600" cy="194072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750">
                <a:solidFill>
                  <a:srgbClr val="95B3D7"/>
                </a:solidFill>
                <a:latin typeface="Arial" pitchFamily="34" charset="0"/>
              </a:defRPr>
            </a:lvl1pPr>
          </a:lstStyle>
          <a:p>
            <a:pPr defTabSz="685720">
              <a:defRPr/>
            </a:pPr>
            <a:fld id="{B5FDAACB-55AE-4227-8B53-A8CF25A9045E}" type="slidenum">
              <a:rPr lang="en-US" smtClean="0"/>
              <a:pPr defTabSz="68572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335198"/>
      </p:ext>
    </p:extLst>
  </p:cSld>
  <p:clrMapOvr>
    <a:masterClrMapping/>
  </p:clrMapOvr>
  <p:transition spd="slow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198445" y="152404"/>
            <a:ext cx="7750175" cy="252413"/>
          </a:xfrm>
          <a:prstGeom prst="rect">
            <a:avLst/>
          </a:prstGeom>
          <a:solidFill>
            <a:srgbClr val="2F5079"/>
          </a:solidFill>
          <a:ln w="9525">
            <a:noFill/>
            <a:miter lim="800000"/>
            <a:headEnd/>
            <a:tailEnd/>
          </a:ln>
        </p:spPr>
        <p:txBody>
          <a:bodyPr lIns="68572" tIns="34286" rIns="68572" bIns="34286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pPr defTabSz="685720" eaLnBrk="0" hangingPunct="0">
              <a:defRPr/>
            </a:pPr>
            <a:endParaRPr lang="en-US" sz="1125" dirty="0">
              <a:solidFill>
                <a:prstClr val="white">
                  <a:lumMod val="85000"/>
                </a:prstClr>
              </a:solidFill>
              <a:latin typeface="GillSans" pitchFamily="34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03207" y="4917281"/>
            <a:ext cx="8774113" cy="0"/>
          </a:xfrm>
          <a:prstGeom prst="line">
            <a:avLst/>
          </a:prstGeom>
          <a:ln w="28575">
            <a:solidFill>
              <a:srgbClr val="2547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142876" y="4957765"/>
            <a:ext cx="2000250" cy="18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2" tIns="34286" rIns="68572" bIns="34286">
            <a:spAutoFit/>
          </a:bodyPr>
          <a:lstStyle/>
          <a:p>
            <a:pPr algn="r" defTabSz="685720"/>
            <a:r>
              <a:rPr lang="en-US" sz="750">
                <a:solidFill>
                  <a:srgbClr val="BFBFBF"/>
                </a:solidFill>
                <a:latin typeface="Gill Sans MT" pitchFamily="34" charset="0"/>
                <a:cs typeface="Times New Roman" pitchFamily="18" charset="0"/>
              </a:rPr>
              <a:t>www.realestateconsulting.com</a:t>
            </a:r>
          </a:p>
        </p:txBody>
      </p:sp>
      <p:pic>
        <p:nvPicPr>
          <p:cNvPr id="6" name="Picture 11" descr="http://www.realestateconsulting.com/Images/JBRC_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9970" y="147641"/>
            <a:ext cx="1603375" cy="28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79660" y="143743"/>
            <a:ext cx="7889927" cy="252803"/>
          </a:xfrm>
          <a:prstGeom prst="rect">
            <a:avLst/>
          </a:prstGeom>
        </p:spPr>
        <p:txBody>
          <a:bodyPr lIns="91429" tIns="45714" rIns="91429" bIns="45714"/>
          <a:lstStyle>
            <a:lvl1pPr algn="l">
              <a:defRPr sz="1200" cap="small" baseline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67525" y="4949430"/>
            <a:ext cx="2133600" cy="194072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750">
                <a:solidFill>
                  <a:srgbClr val="95B3D7"/>
                </a:solidFill>
                <a:latin typeface="Arial" pitchFamily="34" charset="0"/>
              </a:defRPr>
            </a:lvl1pPr>
          </a:lstStyle>
          <a:p>
            <a:pPr defTabSz="685720">
              <a:defRPr/>
            </a:pPr>
            <a:fld id="{B5FDAACB-55AE-4227-8B53-A8CF25A9045E}" type="slidenum">
              <a:rPr lang="en-US" smtClean="0"/>
              <a:pPr defTabSz="68572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610878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96CE-5BF6-42A8-9C27-91BB4268C2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B64E-CCCF-4A95-932F-B7AF52660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132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198445" y="152404"/>
            <a:ext cx="7750175" cy="252413"/>
          </a:xfrm>
          <a:prstGeom prst="rect">
            <a:avLst/>
          </a:prstGeom>
          <a:solidFill>
            <a:srgbClr val="2F5079"/>
          </a:solidFill>
          <a:ln w="9525">
            <a:noFill/>
            <a:miter lim="800000"/>
            <a:headEnd/>
            <a:tailEnd/>
          </a:ln>
        </p:spPr>
        <p:txBody>
          <a:bodyPr lIns="68572" tIns="34286" rIns="68572" bIns="34286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pPr defTabSz="685720" eaLnBrk="0" hangingPunct="0">
              <a:defRPr/>
            </a:pPr>
            <a:endParaRPr lang="en-US" sz="1125" dirty="0">
              <a:solidFill>
                <a:prstClr val="white">
                  <a:lumMod val="85000"/>
                </a:prstClr>
              </a:solidFill>
              <a:latin typeface="GillSans" pitchFamily="34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03207" y="4917281"/>
            <a:ext cx="8774113" cy="0"/>
          </a:xfrm>
          <a:prstGeom prst="line">
            <a:avLst/>
          </a:prstGeom>
          <a:ln w="28575">
            <a:solidFill>
              <a:srgbClr val="2547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142876" y="4957765"/>
            <a:ext cx="2000250" cy="18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2" tIns="34286" rIns="68572" bIns="34286">
            <a:spAutoFit/>
          </a:bodyPr>
          <a:lstStyle/>
          <a:p>
            <a:pPr algn="r" defTabSz="685720"/>
            <a:r>
              <a:rPr lang="en-US" sz="750">
                <a:solidFill>
                  <a:srgbClr val="BFBFBF"/>
                </a:solidFill>
                <a:latin typeface="Gill Sans MT" pitchFamily="34" charset="0"/>
                <a:cs typeface="Times New Roman" pitchFamily="18" charset="0"/>
              </a:rPr>
              <a:t>www.realestateconsulting.com</a:t>
            </a:r>
          </a:p>
        </p:txBody>
      </p:sp>
      <p:pic>
        <p:nvPicPr>
          <p:cNvPr id="6" name="Picture 11" descr="http://www.realestateconsulting.com/Images/JBRC_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9970" y="147641"/>
            <a:ext cx="1603375" cy="28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79660" y="143743"/>
            <a:ext cx="7889927" cy="252803"/>
          </a:xfrm>
          <a:prstGeom prst="rect">
            <a:avLst/>
          </a:prstGeom>
        </p:spPr>
        <p:txBody>
          <a:bodyPr lIns="91429" tIns="45714" rIns="91429" bIns="45714"/>
          <a:lstStyle>
            <a:lvl1pPr algn="l">
              <a:defRPr sz="1200" cap="small" baseline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67525" y="4949430"/>
            <a:ext cx="2133600" cy="194072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750">
                <a:solidFill>
                  <a:srgbClr val="95B3D7"/>
                </a:solidFill>
                <a:latin typeface="Arial" pitchFamily="34" charset="0"/>
              </a:defRPr>
            </a:lvl1pPr>
          </a:lstStyle>
          <a:p>
            <a:pPr defTabSz="685720">
              <a:defRPr/>
            </a:pPr>
            <a:fld id="{B5FDAACB-55AE-4227-8B53-A8CF25A9045E}" type="slidenum">
              <a:rPr lang="en-US" smtClean="0"/>
              <a:pPr defTabSz="68572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455420"/>
      </p:ext>
    </p:extLst>
  </p:cSld>
  <p:clrMapOvr>
    <a:masterClrMapping/>
  </p:clrMapOvr>
  <p:transition spd="slow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198445" y="152404"/>
            <a:ext cx="7750175" cy="252413"/>
          </a:xfrm>
          <a:prstGeom prst="rect">
            <a:avLst/>
          </a:prstGeom>
          <a:solidFill>
            <a:srgbClr val="2F5079"/>
          </a:solidFill>
          <a:ln w="9525">
            <a:noFill/>
            <a:miter lim="800000"/>
            <a:headEnd/>
            <a:tailEnd/>
          </a:ln>
        </p:spPr>
        <p:txBody>
          <a:bodyPr lIns="68572" tIns="34286" rIns="68572" bIns="34286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pPr defTabSz="685720" eaLnBrk="0" hangingPunct="0">
              <a:defRPr/>
            </a:pPr>
            <a:endParaRPr lang="en-US" sz="1125" dirty="0">
              <a:solidFill>
                <a:prstClr val="white">
                  <a:lumMod val="85000"/>
                </a:prstClr>
              </a:solidFill>
              <a:latin typeface="GillSans" pitchFamily="34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03207" y="4917281"/>
            <a:ext cx="8774113" cy="0"/>
          </a:xfrm>
          <a:prstGeom prst="line">
            <a:avLst/>
          </a:prstGeom>
          <a:ln w="28575">
            <a:solidFill>
              <a:srgbClr val="2547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142876" y="4957765"/>
            <a:ext cx="2000250" cy="18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2" tIns="34286" rIns="68572" bIns="34286">
            <a:spAutoFit/>
          </a:bodyPr>
          <a:lstStyle/>
          <a:p>
            <a:pPr algn="r" defTabSz="685720"/>
            <a:r>
              <a:rPr lang="en-US" sz="750">
                <a:solidFill>
                  <a:srgbClr val="BFBFBF"/>
                </a:solidFill>
                <a:latin typeface="Gill Sans MT" pitchFamily="34" charset="0"/>
                <a:cs typeface="Times New Roman" pitchFamily="18" charset="0"/>
              </a:rPr>
              <a:t>www.realestateconsulting.com</a:t>
            </a:r>
          </a:p>
        </p:txBody>
      </p:sp>
      <p:pic>
        <p:nvPicPr>
          <p:cNvPr id="6" name="Picture 11" descr="http://www.realestateconsulting.com/Images/JBRC_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9970" y="147641"/>
            <a:ext cx="1603375" cy="28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79660" y="143743"/>
            <a:ext cx="7889927" cy="252803"/>
          </a:xfrm>
          <a:prstGeom prst="rect">
            <a:avLst/>
          </a:prstGeom>
        </p:spPr>
        <p:txBody>
          <a:bodyPr lIns="91429" tIns="45714" rIns="91429" bIns="45714"/>
          <a:lstStyle>
            <a:lvl1pPr algn="l">
              <a:defRPr sz="1200" cap="small" baseline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67525" y="4949430"/>
            <a:ext cx="2133600" cy="194072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750">
                <a:solidFill>
                  <a:srgbClr val="95B3D7"/>
                </a:solidFill>
                <a:latin typeface="Arial" pitchFamily="34" charset="0"/>
              </a:defRPr>
            </a:lvl1pPr>
          </a:lstStyle>
          <a:p>
            <a:pPr defTabSz="685720">
              <a:defRPr/>
            </a:pPr>
            <a:fld id="{B5FDAACB-55AE-4227-8B53-A8CF25A9045E}" type="slidenum">
              <a:rPr lang="en-US" smtClean="0"/>
              <a:pPr defTabSz="68572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435817"/>
      </p:ext>
    </p:extLst>
  </p:cSld>
  <p:clrMapOvr>
    <a:masterClrMapping/>
  </p:clrMapOvr>
  <p:transition spd="slow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198445" y="152404"/>
            <a:ext cx="7750175" cy="252413"/>
          </a:xfrm>
          <a:prstGeom prst="rect">
            <a:avLst/>
          </a:prstGeom>
          <a:solidFill>
            <a:srgbClr val="2F5079"/>
          </a:solidFill>
          <a:ln w="9525">
            <a:noFill/>
            <a:miter lim="800000"/>
            <a:headEnd/>
            <a:tailEnd/>
          </a:ln>
        </p:spPr>
        <p:txBody>
          <a:bodyPr lIns="68572" tIns="34286" rIns="68572" bIns="34286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pPr defTabSz="685720" eaLnBrk="0" hangingPunct="0">
              <a:defRPr/>
            </a:pPr>
            <a:endParaRPr lang="en-US" sz="1125" dirty="0">
              <a:solidFill>
                <a:prstClr val="white">
                  <a:lumMod val="85000"/>
                </a:prstClr>
              </a:solidFill>
              <a:latin typeface="GillSans" pitchFamily="34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03207" y="4917281"/>
            <a:ext cx="8774113" cy="0"/>
          </a:xfrm>
          <a:prstGeom prst="line">
            <a:avLst/>
          </a:prstGeom>
          <a:ln w="28575">
            <a:solidFill>
              <a:srgbClr val="2547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142876" y="4957765"/>
            <a:ext cx="2000250" cy="18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2" tIns="34286" rIns="68572" bIns="34286">
            <a:spAutoFit/>
          </a:bodyPr>
          <a:lstStyle/>
          <a:p>
            <a:pPr algn="r" defTabSz="685720"/>
            <a:r>
              <a:rPr lang="en-US" sz="750">
                <a:solidFill>
                  <a:srgbClr val="BFBFBF"/>
                </a:solidFill>
                <a:latin typeface="Gill Sans MT" pitchFamily="34" charset="0"/>
                <a:cs typeface="Times New Roman" pitchFamily="18" charset="0"/>
              </a:rPr>
              <a:t>www.realestateconsulting.com</a:t>
            </a:r>
          </a:p>
        </p:txBody>
      </p:sp>
      <p:pic>
        <p:nvPicPr>
          <p:cNvPr id="6" name="Picture 11" descr="http://www.realestateconsulting.com/Images/JBRC_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9970" y="147641"/>
            <a:ext cx="1603375" cy="28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79660" y="143743"/>
            <a:ext cx="7889927" cy="252803"/>
          </a:xfrm>
          <a:prstGeom prst="rect">
            <a:avLst/>
          </a:prstGeom>
        </p:spPr>
        <p:txBody>
          <a:bodyPr lIns="91429" tIns="45714" rIns="91429" bIns="45714"/>
          <a:lstStyle>
            <a:lvl1pPr algn="l">
              <a:defRPr sz="1200" cap="small" baseline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67525" y="4949430"/>
            <a:ext cx="2133600" cy="194072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750">
                <a:solidFill>
                  <a:srgbClr val="95B3D7"/>
                </a:solidFill>
                <a:latin typeface="Arial" pitchFamily="34" charset="0"/>
              </a:defRPr>
            </a:lvl1pPr>
          </a:lstStyle>
          <a:p>
            <a:pPr defTabSz="685720">
              <a:defRPr/>
            </a:pPr>
            <a:fld id="{B5FDAACB-55AE-4227-8B53-A8CF25A9045E}" type="slidenum">
              <a:rPr lang="en-US" smtClean="0"/>
              <a:pPr defTabSz="68572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25515"/>
      </p:ext>
    </p:extLst>
  </p:cSld>
  <p:clrMapOvr>
    <a:masterClrMapping/>
  </p:clrMapOvr>
  <p:transition spd="slow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198445" y="152404"/>
            <a:ext cx="7750175" cy="252413"/>
          </a:xfrm>
          <a:prstGeom prst="rect">
            <a:avLst/>
          </a:prstGeom>
          <a:solidFill>
            <a:srgbClr val="2F5079"/>
          </a:solidFill>
          <a:ln w="9525">
            <a:noFill/>
            <a:miter lim="800000"/>
            <a:headEnd/>
            <a:tailEnd/>
          </a:ln>
        </p:spPr>
        <p:txBody>
          <a:bodyPr lIns="68572" tIns="34286" rIns="68572" bIns="34286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pPr defTabSz="685720" eaLnBrk="0" hangingPunct="0">
              <a:defRPr/>
            </a:pPr>
            <a:endParaRPr lang="en-US" sz="1125" dirty="0">
              <a:solidFill>
                <a:prstClr val="white">
                  <a:lumMod val="85000"/>
                </a:prstClr>
              </a:solidFill>
              <a:latin typeface="GillSans" pitchFamily="34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03207" y="4917281"/>
            <a:ext cx="8774113" cy="0"/>
          </a:xfrm>
          <a:prstGeom prst="line">
            <a:avLst/>
          </a:prstGeom>
          <a:ln w="28575">
            <a:solidFill>
              <a:srgbClr val="2547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142876" y="4957765"/>
            <a:ext cx="2000250" cy="18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2" tIns="34286" rIns="68572" bIns="34286">
            <a:spAutoFit/>
          </a:bodyPr>
          <a:lstStyle/>
          <a:p>
            <a:pPr algn="r" defTabSz="685720"/>
            <a:r>
              <a:rPr lang="en-US" sz="750">
                <a:solidFill>
                  <a:srgbClr val="BFBFBF"/>
                </a:solidFill>
                <a:latin typeface="Gill Sans MT" pitchFamily="34" charset="0"/>
                <a:cs typeface="Times New Roman" pitchFamily="18" charset="0"/>
              </a:rPr>
              <a:t>www.realestateconsulting.com</a:t>
            </a:r>
          </a:p>
        </p:txBody>
      </p:sp>
      <p:pic>
        <p:nvPicPr>
          <p:cNvPr id="6" name="Picture 11" descr="http://www.realestateconsulting.com/Images/JBRC_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9970" y="147641"/>
            <a:ext cx="1603375" cy="28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79660" y="143743"/>
            <a:ext cx="7889927" cy="252803"/>
          </a:xfrm>
          <a:prstGeom prst="rect">
            <a:avLst/>
          </a:prstGeom>
        </p:spPr>
        <p:txBody>
          <a:bodyPr lIns="91429" tIns="45714" rIns="91429" bIns="45714"/>
          <a:lstStyle>
            <a:lvl1pPr algn="l">
              <a:defRPr sz="1200" cap="small" baseline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67525" y="4949430"/>
            <a:ext cx="2133600" cy="194072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750">
                <a:solidFill>
                  <a:srgbClr val="95B3D7"/>
                </a:solidFill>
                <a:latin typeface="Arial" pitchFamily="34" charset="0"/>
              </a:defRPr>
            </a:lvl1pPr>
          </a:lstStyle>
          <a:p>
            <a:pPr defTabSz="685720">
              <a:defRPr/>
            </a:pPr>
            <a:fld id="{B5FDAACB-55AE-4227-8B53-A8CF25A9045E}" type="slidenum">
              <a:rPr lang="en-US" smtClean="0"/>
              <a:pPr defTabSz="68572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625065"/>
      </p:ext>
    </p:extLst>
  </p:cSld>
  <p:clrMapOvr>
    <a:masterClrMapping/>
  </p:clrMapOvr>
  <p:transition spd="slow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198445" y="152404"/>
            <a:ext cx="7750175" cy="252413"/>
          </a:xfrm>
          <a:prstGeom prst="rect">
            <a:avLst/>
          </a:prstGeom>
          <a:solidFill>
            <a:srgbClr val="2F5079"/>
          </a:solidFill>
          <a:ln w="9525">
            <a:noFill/>
            <a:miter lim="800000"/>
            <a:headEnd/>
            <a:tailEnd/>
          </a:ln>
        </p:spPr>
        <p:txBody>
          <a:bodyPr lIns="68572" tIns="34286" rIns="68572" bIns="34286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pPr defTabSz="685720" eaLnBrk="0" hangingPunct="0">
              <a:defRPr/>
            </a:pPr>
            <a:endParaRPr lang="en-US" sz="1125" dirty="0">
              <a:solidFill>
                <a:prstClr val="white">
                  <a:lumMod val="85000"/>
                </a:prstClr>
              </a:solidFill>
              <a:latin typeface="GillSans" pitchFamily="34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03207" y="4917281"/>
            <a:ext cx="8774113" cy="0"/>
          </a:xfrm>
          <a:prstGeom prst="line">
            <a:avLst/>
          </a:prstGeom>
          <a:ln w="28575">
            <a:solidFill>
              <a:srgbClr val="2547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142876" y="4957765"/>
            <a:ext cx="2000250" cy="18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2" tIns="34286" rIns="68572" bIns="34286">
            <a:spAutoFit/>
          </a:bodyPr>
          <a:lstStyle/>
          <a:p>
            <a:pPr algn="r" defTabSz="685720"/>
            <a:r>
              <a:rPr lang="en-US" sz="750">
                <a:solidFill>
                  <a:srgbClr val="BFBFBF"/>
                </a:solidFill>
                <a:latin typeface="Gill Sans MT" pitchFamily="34" charset="0"/>
                <a:cs typeface="Times New Roman" pitchFamily="18" charset="0"/>
              </a:rPr>
              <a:t>www.realestateconsulting.com</a:t>
            </a:r>
          </a:p>
        </p:txBody>
      </p:sp>
      <p:pic>
        <p:nvPicPr>
          <p:cNvPr id="6" name="Picture 11" descr="http://www.realestateconsulting.com/Images/JBRC_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9970" y="147641"/>
            <a:ext cx="1603375" cy="28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79660" y="143743"/>
            <a:ext cx="7889927" cy="252803"/>
          </a:xfrm>
          <a:prstGeom prst="rect">
            <a:avLst/>
          </a:prstGeom>
        </p:spPr>
        <p:txBody>
          <a:bodyPr lIns="91429" tIns="45714" rIns="91429" bIns="45714"/>
          <a:lstStyle>
            <a:lvl1pPr algn="l">
              <a:defRPr sz="1200" cap="small" baseline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67525" y="4949430"/>
            <a:ext cx="2133600" cy="194072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750">
                <a:solidFill>
                  <a:srgbClr val="95B3D7"/>
                </a:solidFill>
                <a:latin typeface="Arial" pitchFamily="34" charset="0"/>
              </a:defRPr>
            </a:lvl1pPr>
          </a:lstStyle>
          <a:p>
            <a:pPr defTabSz="685720">
              <a:defRPr/>
            </a:pPr>
            <a:fld id="{B5FDAACB-55AE-4227-8B53-A8CF25A9045E}" type="slidenum">
              <a:rPr lang="en-US" smtClean="0"/>
              <a:pPr defTabSz="68572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472417"/>
      </p:ext>
    </p:extLst>
  </p:cSld>
  <p:clrMapOvr>
    <a:masterClrMapping/>
  </p:clrMapOvr>
  <p:transition spd="slow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4851801"/>
            <a:ext cx="9144000" cy="2917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72" tIns="34286" rIns="68572" bIns="34286" anchor="ctr"/>
          <a:lstStyle/>
          <a:p>
            <a:pPr defTabSz="685720">
              <a:defRPr/>
            </a:pPr>
            <a:endParaRPr lang="en-US" sz="135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4820843"/>
            <a:ext cx="9144000" cy="322659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72" tIns="34286" rIns="68572" bIns="34286" anchor="ctr"/>
          <a:lstStyle/>
          <a:p>
            <a:pPr defTabSz="685720">
              <a:defRPr/>
            </a:pPr>
            <a:endParaRPr lang="en-US" sz="135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7897507"/>
      </p:ext>
    </p:extLst>
  </p:cSld>
  <p:clrMapOvr>
    <a:masterClrMapping/>
  </p:clrMapOvr>
  <p:transition spd="slow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2297600"/>
      </p:ext>
    </p:extLst>
  </p:cSld>
  <p:clrMapOvr>
    <a:masterClrMapping/>
  </p:clrMapOvr>
  <p:transition spd="slow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0647183"/>
      </p:ext>
    </p:extLst>
  </p:cSld>
  <p:clrMapOvr>
    <a:masterClrMapping/>
  </p:clrMapOvr>
  <p:transition spd="slow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259028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96CE-5BF6-42A8-9C27-91BB4268C2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B64E-CCCF-4A95-932F-B7AF52660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44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96CE-5BF6-42A8-9C27-91BB4268C2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B64E-CCCF-4A95-932F-B7AF52660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938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96CE-5BF6-42A8-9C27-91BB4268C2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B64E-CCCF-4A95-932F-B7AF52660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89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96CE-5BF6-42A8-9C27-91BB4268C2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B64E-CCCF-4A95-932F-B7AF52660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380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1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96CE-5BF6-42A8-9C27-91BB4268C2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B64E-CCCF-4A95-932F-B7AF52660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388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96CE-5BF6-42A8-9C27-91BB4268C2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B64E-CCCF-4A95-932F-B7AF52660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26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496CE-5BF6-42A8-9C27-91BB4268C2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FB64E-CCCF-4A95-932F-B7AF52660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2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0387" y="-114300"/>
            <a:ext cx="9154387" cy="914400"/>
          </a:xfrm>
          <a:prstGeom prst="rect">
            <a:avLst/>
          </a:prstGeom>
          <a:solidFill>
            <a:srgbClr val="00131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2" name="Picture 11" descr="mbs hwy Logo Outlines-01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6" y="4800600"/>
            <a:ext cx="1920897" cy="266700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3086100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4152900" y="4800600"/>
            <a:ext cx="838200" cy="342900"/>
          </a:xfrm>
          <a:prstGeom prst="rect">
            <a:avLst/>
          </a:prstGeom>
        </p:spPr>
        <p:txBody>
          <a:bodyPr lIns="68572" tIns="34286" rIns="68572" bIns="34286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FABFC4-AA78-4EB8-9087-3E5BAFADA99C}" type="slidenum">
              <a:rPr lang="en-US" sz="1200" smtClean="0">
                <a:solidFill>
                  <a:prstClr val="white"/>
                </a:solidFill>
              </a:rPr>
              <a:pPr/>
              <a:t>‹#›</a:t>
            </a:fld>
            <a:endParaRPr lang="en-US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212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1" r:id="rId6"/>
    <p:sldLayoutId id="2147483692" r:id="rId7"/>
    <p:sldLayoutId id="2147483693" r:id="rId8"/>
    <p:sldLayoutId id="2147483694" r:id="rId9"/>
  </p:sldLayoutIdLst>
  <p:transition spd="slow">
    <p:fade thruBlk="1"/>
  </p:transition>
  <p:hf hdr="0" ftr="0" dt="0"/>
  <p:txStyles>
    <p:titleStyle>
      <a:lvl1pPr algn="ctr" defTabSz="685720" rtl="0" eaLnBrk="1" latinLnBrk="0" hangingPunct="1">
        <a:spcBef>
          <a:spcPct val="0"/>
        </a:spcBef>
        <a:buNone/>
        <a:defRPr sz="30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+mj-cs"/>
        </a:defRPr>
      </a:lvl1pPr>
    </p:titleStyle>
    <p:bodyStyle>
      <a:lvl1pPr marL="257145" indent="-257145" algn="l" defTabSz="68572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47" indent="-214288" algn="l" defTabSz="68572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50" indent="-171430" algn="l" defTabSz="68572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10" indent="-171430" algn="l" defTabSz="68572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69" indent="-171430" algn="l" defTabSz="68572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30" indent="-171430" algn="l" defTabSz="68572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90" indent="-171430" algn="l" defTabSz="68572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49" indent="-171430" algn="l" defTabSz="68572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10" indent="-171430" algn="l" defTabSz="68572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2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0" algn="l" defTabSz="68572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20" algn="l" defTabSz="68572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80" algn="l" defTabSz="68572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40" algn="l" defTabSz="68572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00" algn="l" defTabSz="68572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59" algn="l" defTabSz="68572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20" algn="l" defTabSz="68572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79" algn="l" defTabSz="68572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0387" y="-114300"/>
            <a:ext cx="9154387" cy="914400"/>
          </a:xfrm>
          <a:prstGeom prst="rect">
            <a:avLst/>
          </a:prstGeom>
          <a:solidFill>
            <a:srgbClr val="00131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 defTabSz="685720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2" name="Picture 11" descr="mbs hwy Logo Outlines-01.png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6" y="4800600"/>
            <a:ext cx="1920897" cy="266700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3086100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4152900" y="4800600"/>
            <a:ext cx="838200" cy="342900"/>
          </a:xfrm>
          <a:prstGeom prst="rect">
            <a:avLst/>
          </a:prstGeom>
        </p:spPr>
        <p:txBody>
          <a:bodyPr lIns="68572" tIns="34286" rIns="68572" bIns="34286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FABFC4-AA78-4EB8-9087-3E5BAFADA99C}" type="slidenum">
              <a:rPr lang="en-US" sz="1200" smtClean="0">
                <a:solidFill>
                  <a:prstClr val="white"/>
                </a:solidFill>
              </a:rPr>
              <a:pPr/>
              <a:t>‹#›</a:t>
            </a:fld>
            <a:endParaRPr lang="en-US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57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</p:sldLayoutIdLst>
  <p:transition spd="slow">
    <p:fade thruBlk="1"/>
  </p:transition>
  <p:hf hdr="0" ftr="0" dt="0"/>
  <p:txStyles>
    <p:titleStyle>
      <a:lvl1pPr algn="ctr" defTabSz="685720" rtl="0" eaLnBrk="1" latinLnBrk="0" hangingPunct="1">
        <a:spcBef>
          <a:spcPct val="0"/>
        </a:spcBef>
        <a:buNone/>
        <a:defRPr sz="30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+mj-cs"/>
        </a:defRPr>
      </a:lvl1pPr>
    </p:titleStyle>
    <p:bodyStyle>
      <a:lvl1pPr marL="257145" indent="-257145" algn="l" defTabSz="68572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47" indent="-214288" algn="l" defTabSz="68572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50" indent="-171430" algn="l" defTabSz="68572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10" indent="-171430" algn="l" defTabSz="68572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69" indent="-171430" algn="l" defTabSz="68572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30" indent="-171430" algn="l" defTabSz="68572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90" indent="-171430" algn="l" defTabSz="68572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49" indent="-171430" algn="l" defTabSz="68572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10" indent="-171430" algn="l" defTabSz="68572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2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0" algn="l" defTabSz="68572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20" algn="l" defTabSz="68572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80" algn="l" defTabSz="68572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40" algn="l" defTabSz="68572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00" algn="l" defTabSz="68572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59" algn="l" defTabSz="68572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20" algn="l" defTabSz="68572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79" algn="l" defTabSz="68572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balance.com/what-is-inflation-how-it-s-measured-and-managed-3306170" TargetMode="Externa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derpaper.ng/economic-recession-way-forward-nigeria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43000" y="-57150"/>
            <a:ext cx="6858000" cy="8001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685720"/>
            <a:r>
              <a:rPr lang="en-US" sz="3000" b="1" i="1" dirty="0">
                <a:solidFill>
                  <a:srgbClr val="FFC000"/>
                </a:solidFill>
                <a:latin typeface="Arial"/>
                <a:cs typeface="Arial" panose="020B0604020202020204" pitchFamily="34" charset="0"/>
              </a:rPr>
              <a:t>Recession, Rates, and Real Estate</a:t>
            </a:r>
            <a:endParaRPr lang="en-US" sz="3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4686300"/>
            <a:ext cx="9144000" cy="457200"/>
          </a:xfrm>
          <a:prstGeom prst="rect">
            <a:avLst/>
          </a:prstGeom>
          <a:solidFill>
            <a:srgbClr val="000610"/>
          </a:solidFill>
        </p:spPr>
        <p:txBody>
          <a:bodyPr vert="horz" lIns="68572" tIns="34286" rIns="68572" bIns="34286" rtlCol="0">
            <a:normAutofit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6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293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44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586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733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879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26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172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342860">
              <a:defRPr/>
            </a:pPr>
            <a:r>
              <a:rPr lang="en-US" sz="2400" i="1" dirty="0">
                <a:solidFill>
                  <a:sysClr val="window" lastClr="FFFFFF"/>
                </a:solidFill>
                <a:latin typeface="Arial"/>
                <a:cs typeface="Arial" panose="020B0604020202020204" pitchFamily="34" charset="0"/>
              </a:rPr>
              <a:t>Presented By</a:t>
            </a:r>
            <a:r>
              <a:rPr lang="en-US" sz="2400" dirty="0">
                <a:solidFill>
                  <a:sysClr val="window" lastClr="FFFFFF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2B800"/>
                </a:solidFill>
                <a:latin typeface="Arial"/>
                <a:cs typeface="Arial" panose="020B0604020202020204" pitchFamily="34" charset="0"/>
              </a:rPr>
              <a:t>Mark Succarotte</a:t>
            </a:r>
          </a:p>
        </p:txBody>
      </p:sp>
      <p:pic>
        <p:nvPicPr>
          <p:cNvPr id="1026" name="Picture 2" descr="Image result for recession image">
            <a:extLst>
              <a:ext uri="{FF2B5EF4-FFF2-40B4-BE49-F238E27FC236}">
                <a16:creationId xmlns:a16="http://schemas.microsoft.com/office/drawing/2014/main" id="{F906292F-3E4C-4902-BF2C-9152476F3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2950"/>
            <a:ext cx="91440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290014"/>
      </p:ext>
    </p:extLst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D4607C-E3B1-4C13-8A5A-2250D29C5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7399"/>
            <a:ext cx="9144000" cy="457610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F6DE086-CE98-48E9-9E42-E7F391DD8B3D}"/>
              </a:ext>
            </a:extLst>
          </p:cNvPr>
          <p:cNvSpPr/>
          <p:nvPr/>
        </p:nvSpPr>
        <p:spPr>
          <a:xfrm>
            <a:off x="8915400" y="3333750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913763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539C4-C6F0-4CFF-8315-04FD36EB1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Employment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45D40-B9A3-4032-8FF1-22BAF53696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Unemployment rate in August held at </a:t>
            </a:r>
            <a:r>
              <a:rPr lang="en-US" b="1" u="sng" dirty="0">
                <a:solidFill>
                  <a:srgbClr val="FF0000"/>
                </a:solidFill>
              </a:rPr>
              <a:t>3.7 percent</a:t>
            </a:r>
            <a:r>
              <a:rPr lang="en-US" dirty="0"/>
              <a:t>, near the lowest level since 1969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Employers added 130,000 jobs in August, trailing the estimate among economists for a 150,000 gain -</a:t>
            </a:r>
          </a:p>
          <a:p>
            <a:pPr marL="0" indent="0">
              <a:buNone/>
            </a:pPr>
            <a:r>
              <a:rPr lang="en-US" dirty="0"/>
              <a:t>But that’s still good news right? </a:t>
            </a:r>
          </a:p>
        </p:txBody>
      </p:sp>
    </p:spTree>
    <p:extLst>
      <p:ext uri="{BB962C8B-B14F-4D97-AF65-F5344CB8AC3E}">
        <p14:creationId xmlns:p14="http://schemas.microsoft.com/office/powerpoint/2010/main" val="3811888012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526" y="20574"/>
            <a:ext cx="6848475" cy="800100"/>
          </a:xfrm>
        </p:spPr>
        <p:txBody>
          <a:bodyPr/>
          <a:lstStyle/>
          <a:p>
            <a:r>
              <a:rPr lang="en-US" dirty="0"/>
              <a:t>Unemployment and Recessions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1A1C75-CB1D-42E6-811B-E5AB78583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0674"/>
            <a:ext cx="9144000" cy="432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0533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5626D-8C1F-41B5-B416-BA0CBE086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Recession Probability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4A5C9-9F6F-4061-BFFF-3FC8A5138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47067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The Federal Reserve Bank of New York’s Recession Probability Model is currently showing a 31.48 percent chance that a recession will occur in the next 12 months.  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That’s the highest level since 2009.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 reading above 30% has preceded all recent recessions – yet they are still saying a recession is at least </a:t>
            </a:r>
          </a:p>
          <a:p>
            <a:pPr marL="0" indent="0" algn="ctr">
              <a:buNone/>
            </a:pPr>
            <a:r>
              <a:rPr lang="en-US" u="sng" dirty="0"/>
              <a:t>12 months away. </a:t>
            </a:r>
          </a:p>
        </p:txBody>
      </p:sp>
    </p:spTree>
    <p:extLst>
      <p:ext uri="{BB962C8B-B14F-4D97-AF65-F5344CB8AC3E}">
        <p14:creationId xmlns:p14="http://schemas.microsoft.com/office/powerpoint/2010/main" val="1666185986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0964A2A6-CC26-40F0-816E-4400A75A68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267" y="790413"/>
            <a:ext cx="6092609" cy="43530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42245A-BDC2-4564-95D3-193C9C8DB6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917029"/>
            <a:ext cx="8046801" cy="414537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758DA4F-687D-4781-9D73-D9F0FED95F83}"/>
              </a:ext>
            </a:extLst>
          </p:cNvPr>
          <p:cNvSpPr/>
          <p:nvPr/>
        </p:nvSpPr>
        <p:spPr>
          <a:xfrm>
            <a:off x="1660660" y="3648738"/>
            <a:ext cx="200025" cy="2171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9F4A71-D182-471C-B180-94C3248B97D2}"/>
              </a:ext>
            </a:extLst>
          </p:cNvPr>
          <p:cNvSpPr/>
          <p:nvPr/>
        </p:nvSpPr>
        <p:spPr>
          <a:xfrm>
            <a:off x="3839591" y="3672997"/>
            <a:ext cx="200025" cy="2171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FDE921-8ED0-40B9-B42F-E820BB9D77C9}"/>
              </a:ext>
            </a:extLst>
          </p:cNvPr>
          <p:cNvSpPr/>
          <p:nvPr/>
        </p:nvSpPr>
        <p:spPr>
          <a:xfrm>
            <a:off x="5282725" y="3025560"/>
            <a:ext cx="200025" cy="2171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C939FF-D585-4666-A8EE-DA4E68995A07}"/>
              </a:ext>
            </a:extLst>
          </p:cNvPr>
          <p:cNvSpPr txBox="1"/>
          <p:nvPr/>
        </p:nvSpPr>
        <p:spPr>
          <a:xfrm>
            <a:off x="3642423" y="3962580"/>
            <a:ext cx="394335" cy="21358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14FE9B-FE34-41D5-9171-1A6579289265}"/>
              </a:ext>
            </a:extLst>
          </p:cNvPr>
          <p:cNvSpPr txBox="1"/>
          <p:nvPr/>
        </p:nvSpPr>
        <p:spPr>
          <a:xfrm>
            <a:off x="1462676" y="3913333"/>
            <a:ext cx="394335" cy="21358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DE4075-4911-4AD1-8264-EB11B6323966}"/>
              </a:ext>
            </a:extLst>
          </p:cNvPr>
          <p:cNvSpPr txBox="1"/>
          <p:nvPr/>
        </p:nvSpPr>
        <p:spPr>
          <a:xfrm>
            <a:off x="4864319" y="3120544"/>
            <a:ext cx="394335" cy="21358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25%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CDC284-6E3C-4F36-9340-7A97A393FA5A}"/>
              </a:ext>
            </a:extLst>
          </p:cNvPr>
          <p:cNvSpPr txBox="1"/>
          <p:nvPr/>
        </p:nvSpPr>
        <p:spPr>
          <a:xfrm>
            <a:off x="7955613" y="2412605"/>
            <a:ext cx="394335" cy="21358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33%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525" y="20574"/>
            <a:ext cx="6848475" cy="800100"/>
          </a:xfrm>
        </p:spPr>
        <p:txBody>
          <a:bodyPr/>
          <a:lstStyle/>
          <a:p>
            <a:r>
              <a:rPr lang="en-US" dirty="0"/>
              <a:t>Fed Has Beer Goggles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F4DB92B-DC53-46D6-BF39-C15FE6E3F107}"/>
              </a:ext>
            </a:extLst>
          </p:cNvPr>
          <p:cNvSpPr/>
          <p:nvPr/>
        </p:nvSpPr>
        <p:spPr>
          <a:xfrm>
            <a:off x="8036226" y="2674368"/>
            <a:ext cx="200025" cy="2171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14" descr="A person wearing a hat and glasses&#10;&#10;Description automatically generated">
            <a:extLst>
              <a:ext uri="{FF2B5EF4-FFF2-40B4-BE49-F238E27FC236}">
                <a16:creationId xmlns:a16="http://schemas.microsoft.com/office/drawing/2014/main" id="{41255B9F-F461-44F4-887E-92E0F5E07D8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12"/>
          <a:stretch/>
        </p:blipFill>
        <p:spPr>
          <a:xfrm>
            <a:off x="2381752" y="790413"/>
            <a:ext cx="4718731" cy="427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5194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CC81C-5A06-4BD5-AE45-3E4851F34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472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/>
              <a:t>MORTGAGE INTEREST RATES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1B39C9-5DF6-4B6B-97A1-0D6CEEDFA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00350"/>
            <a:ext cx="3810000" cy="25336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F0D86F-FA8B-45A4-9E5B-D5A476ED2DF6}"/>
              </a:ext>
            </a:extLst>
          </p:cNvPr>
          <p:cNvSpPr txBox="1"/>
          <p:nvPr/>
        </p:nvSpPr>
        <p:spPr>
          <a:xfrm>
            <a:off x="4419600" y="280035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Will a recession mean mortgage interest rates will drop even further and by how much?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228772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0AD0A96A-317B-41F6-8DCB-A7C33C436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971550"/>
            <a:ext cx="8458200" cy="37268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526" y="20574"/>
            <a:ext cx="6848475" cy="800100"/>
          </a:xfrm>
        </p:spPr>
        <p:txBody>
          <a:bodyPr/>
          <a:lstStyle/>
          <a:p>
            <a:r>
              <a:rPr lang="en-US" dirty="0"/>
              <a:t>30-year Interest Rates Past 50 Years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F58CED-F28F-47CE-9DFC-2EF27872A0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733550"/>
            <a:ext cx="609600" cy="457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17698F-D8EA-40C3-8B97-8500F683C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1352550"/>
            <a:ext cx="984584" cy="304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A9EEC3-9E3D-4234-B8C3-64651A8288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2843868"/>
            <a:ext cx="1143000" cy="2612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964D5A-81B6-4FEA-A339-67D45A6943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3183185"/>
            <a:ext cx="762000" cy="517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B62E44-D0FC-47A3-9F15-F72D0B5040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3273948"/>
            <a:ext cx="725504" cy="51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13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C046ADE-F652-421B-92D1-0BA2FEB250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4903464"/>
              </p:ext>
            </p:extLst>
          </p:nvPr>
        </p:nvGraphicFramePr>
        <p:xfrm>
          <a:off x="152400" y="0"/>
          <a:ext cx="89154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7166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525" y="20574"/>
            <a:ext cx="6848475" cy="800100"/>
          </a:xfrm>
        </p:spPr>
        <p:txBody>
          <a:bodyPr/>
          <a:lstStyle/>
          <a:p>
            <a:r>
              <a:rPr lang="en-US" dirty="0"/>
              <a:t>Lower Peaks and Lower Troughs</a:t>
            </a:r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F04AEAC-E615-4FB5-8A1F-70875CD78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674"/>
            <a:ext cx="9144000" cy="445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6106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5602E-3D49-491F-99DC-FCE16592A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Will This Affect Housing?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2468B-414D-4B00-A82F-A7F2B35D6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Consumer confidence – It Matters How People Feel</a:t>
            </a:r>
          </a:p>
          <a:p>
            <a:pPr marL="0" indent="0" algn="ctr">
              <a:buNone/>
            </a:pPr>
            <a:r>
              <a:rPr lang="en-US" dirty="0"/>
              <a:t>When people feel less confident about the future, they tend to spend less or avoid making major changes such as selling or purchasing new homes.  This slows down the market.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Does this mean that home values will decline? </a:t>
            </a:r>
          </a:p>
        </p:txBody>
      </p:sp>
    </p:spTree>
    <p:extLst>
      <p:ext uri="{BB962C8B-B14F-4D97-AF65-F5344CB8AC3E}">
        <p14:creationId xmlns:p14="http://schemas.microsoft.com/office/powerpoint/2010/main" val="1065987335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B795AF-9B49-4F45-8889-79B5084EEFFC}"/>
              </a:ext>
            </a:extLst>
          </p:cNvPr>
          <p:cNvSpPr txBox="1"/>
          <p:nvPr/>
        </p:nvSpPr>
        <p:spPr>
          <a:xfrm>
            <a:off x="533400" y="1123950"/>
            <a:ext cx="807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What is a recession and what can history teach us about recessions?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Is a recession likely in the next 12 months?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Will a recession mean mortgage interest rates will drop even further and by how much?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Will we see a decline in the housing market due to a recession?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Will the recession cause a foreclosure crises like we saw before?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How long will the recession last?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What does this mean for you?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22F54F-961D-485C-B236-9BF15EDDA5D3}"/>
              </a:ext>
            </a:extLst>
          </p:cNvPr>
          <p:cNvSpPr txBox="1"/>
          <p:nvPr/>
        </p:nvSpPr>
        <p:spPr>
          <a:xfrm>
            <a:off x="1219200" y="13335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</a:rPr>
              <a:t>Today’s 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1657912082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03045-E499-410E-BCBE-27DA5B4F9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We in A Bubble?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E3789-F9CC-4547-ABD0-5BF7347A8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50519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One sign of a housing bubble is that </a:t>
            </a:r>
            <a:r>
              <a:rPr lang="en-US" b="1" dirty="0"/>
              <a:t>home prices escalate</a:t>
            </a:r>
            <a:r>
              <a:rPr lang="en-US" dirty="0"/>
              <a:t>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The Case-Shiller National Index hit record highs in </a:t>
            </a:r>
          </a:p>
          <a:p>
            <a:pPr marL="0" indent="0" algn="ctr">
              <a:buNone/>
            </a:pPr>
            <a:r>
              <a:rPr lang="en-US" dirty="0"/>
              <a:t>December 2016.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In 2017, national median family home prices were 32% higher than </a:t>
            </a:r>
            <a:r>
              <a:rPr lang="en-US" dirty="0">
                <a:hlinkClick r:id="rId2"/>
              </a:rPr>
              <a:t>inflation</a:t>
            </a:r>
            <a:r>
              <a:rPr lang="en-US" dirty="0"/>
              <a:t>.   Last time we saw this was 2005.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But it’s important to note, home prices only fell in </a:t>
            </a:r>
          </a:p>
          <a:p>
            <a:pPr marL="0" indent="0" algn="ctr">
              <a:buNone/>
            </a:pPr>
            <a:r>
              <a:rPr lang="en-US" b="1" u="sng" dirty="0"/>
              <a:t>1</a:t>
            </a:r>
            <a:r>
              <a:rPr lang="en-US" dirty="0"/>
              <a:t> out of the last </a:t>
            </a:r>
            <a:r>
              <a:rPr lang="en-US" b="1" u="sng" dirty="0"/>
              <a:t>4</a:t>
            </a:r>
            <a:r>
              <a:rPr lang="en-US" dirty="0"/>
              <a:t> recessions. 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091247"/>
      </p:ext>
    </p:extLst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n\AppData\Local\Temp\SNAGHTML29d86a2c.PNG">
            <a:extLst>
              <a:ext uri="{FF2B5EF4-FFF2-40B4-BE49-F238E27FC236}">
                <a16:creationId xmlns:a16="http://schemas.microsoft.com/office/drawing/2014/main" id="{87662D12-D357-4171-9541-B6123AD84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78" y="-10584"/>
            <a:ext cx="8198643" cy="515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073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46369-4908-4083-9BDD-98D320474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We See A Foreclosure Crisis Again?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9137E-7FD1-47FB-AE66-309188906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marL="342859" lvl="1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NOT LIKELY</a:t>
            </a:r>
          </a:p>
          <a:p>
            <a:pPr lvl="1" algn="ctr">
              <a:buFont typeface="Arial" panose="020B0604020202020204" pitchFamily="34" charset="0"/>
              <a:buChar char="•"/>
            </a:pPr>
            <a:r>
              <a:rPr lang="en-US" dirty="0"/>
              <a:t>Banks Have Raised Lending Standards</a:t>
            </a:r>
          </a:p>
          <a:p>
            <a:pPr lvl="1" algn="ctr">
              <a:buFont typeface="Arial" panose="020B0604020202020204" pitchFamily="34" charset="0"/>
              <a:buChar char="•"/>
            </a:pPr>
            <a:r>
              <a:rPr lang="en-US" dirty="0"/>
              <a:t>Tightened guidelines</a:t>
            </a:r>
          </a:p>
          <a:p>
            <a:pPr lvl="1" algn="ctr">
              <a:buFont typeface="Arial" panose="020B0604020202020204" pitchFamily="34" charset="0"/>
              <a:buChar char="•"/>
            </a:pPr>
            <a:r>
              <a:rPr lang="en-US" dirty="0"/>
              <a:t>Required More Money Down</a:t>
            </a:r>
          </a:p>
          <a:p>
            <a:pPr lvl="1" algn="ctr"/>
            <a:endParaRPr lang="en-US" dirty="0"/>
          </a:p>
          <a:p>
            <a:pPr marL="342859" lvl="1" indent="0" algn="ctr">
              <a:buNone/>
            </a:pPr>
            <a:r>
              <a:rPr lang="en-US" dirty="0"/>
              <a:t>Today, the average FICO score for homebuyers is 686. In 2001, the average score was 490 to 510. </a:t>
            </a:r>
          </a:p>
        </p:txBody>
      </p:sp>
    </p:spTree>
    <p:extLst>
      <p:ext uri="{BB962C8B-B14F-4D97-AF65-F5344CB8AC3E}">
        <p14:creationId xmlns:p14="http://schemas.microsoft.com/office/powerpoint/2010/main" val="2893396506"/>
      </p:ext>
    </p:extLst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62C19-89E7-4710-A03E-18CCFA556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Long Will It Last?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F72C2-F7E2-42E5-AC42-0F2F55C82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No one knows, but we can look to history. All other recessions since 1929 lasted a period of two years or less.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"This is going to be a much shorter recession than the last one," predicts </a:t>
            </a:r>
            <a:r>
              <a:rPr lang="en-US" b="1" dirty="0"/>
              <a:t>George </a:t>
            </a:r>
            <a:r>
              <a:rPr lang="en-US" b="1" dirty="0" err="1"/>
              <a:t>Ratiu</a:t>
            </a:r>
            <a:r>
              <a:rPr lang="en-US" dirty="0"/>
              <a:t>, senior economist with realtor.com®. "I don't think the next recession will be a repeat of 2008. ... The housing market is in a better position.”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BF154E2-989D-408F-9AF6-1EC660B6FA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943349"/>
            <a:ext cx="1600448" cy="120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48682"/>
      </p:ext>
    </p:extLst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547B0-94C9-4B60-9242-8AEE163A3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Mean For You?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83998-8976-4389-8D26-E8CACCFB39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Don’t Panic! Most analysts are predicting that this recession will be shorter – we may already be in it!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Recessions can be self-fulfilling. Too much pessimism stops activity – so be positive. Natural market correction is a good thing for affordability and sustainability.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you aren’t already, START SAVING- so you can weather the storm when slow downs come.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76006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3B5BD-2989-49E3-8ACC-BA45F5313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Am I Doing?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D8D58-4971-4196-B3B4-177435EA1F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Educating myself so I can educate my buyers and sellers </a:t>
            </a:r>
          </a:p>
          <a:p>
            <a:r>
              <a:rPr lang="en-US" dirty="0"/>
              <a:t>Thinking about what markets will benefit during this recession and targeting them – investors, first-time homebuyers or buyers that lost their homes, have been renting and are poised to take advantage of low rates – be the go to source thru education?</a:t>
            </a:r>
          </a:p>
          <a:p>
            <a:r>
              <a:rPr lang="en-US" dirty="0"/>
              <a:t>Increase my marketing efforts - less competition in the market means my message goes farther</a:t>
            </a:r>
          </a:p>
          <a:p>
            <a:r>
              <a:rPr lang="en-US" dirty="0"/>
              <a:t>Take this opportunity to restructure debt and be ready to invest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15966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5777D-4B86-4700-A9EA-FE5B378A1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Bottom 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B584-260F-4BE4-8E70-4F07A5AB1D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Many recessions share the same characteristics -  falling stock prices, lower interest rates, high unemployment rates, and a loss of consumer confidence, along with one other common trait: </a:t>
            </a:r>
          </a:p>
          <a:p>
            <a:pPr marL="0" indent="0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b="1" i="1" dirty="0"/>
              <a:t>They were all good times to buy real estate!!!!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426094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18AB8-C142-422E-8670-79792CCC6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Recession?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87C72A1-1F44-4389-8D19-1B864C269C2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047751"/>
            <a:ext cx="3429000" cy="371688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400" dirty="0"/>
          </a:p>
          <a:p>
            <a:r>
              <a:rPr lang="en-US" sz="1400" dirty="0"/>
              <a:t>A recession is a significant decline in economic activity spread across the economy, lasting more than a few months, normally visible in production, employment, real income, and other indicators. A recession begins when the economy reaches a peak of activity and ends when the economy reaches its trough. Between trough and peak, the economy is in an expansion.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1400" dirty="0"/>
              <a:t>These expansions (growth periods) and recessions are cyclical. </a:t>
            </a:r>
          </a:p>
          <a:p>
            <a:pPr marL="0" indent="0">
              <a:buNone/>
            </a:pPr>
            <a:br>
              <a:rPr lang="en-US" sz="1400" dirty="0"/>
            </a:br>
            <a:endParaRPr lang="en-US" sz="14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7723B5-1F4C-4FD3-9F97-30A9FDAB8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B39D64C2-8AFA-4F07-86AE-793CA7AF5FC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43400" y="1047750"/>
            <a:ext cx="4502151" cy="3716881"/>
          </a:xfrm>
        </p:spPr>
      </p:pic>
    </p:spTree>
    <p:extLst>
      <p:ext uri="{BB962C8B-B14F-4D97-AF65-F5344CB8AC3E}">
        <p14:creationId xmlns:p14="http://schemas.microsoft.com/office/powerpoint/2010/main" val="148872278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22CC-1333-4B4D-BEFF-C931FA3FF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Determines A Recession?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B4942-6452-48CC-A6CB-7BCAB418A03F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Businesses, investors, and government officials track various economic indicators that can help predict or confirm the onset of recessions, but they're officially declared by the NBER, </a:t>
            </a:r>
            <a:r>
              <a:rPr lang="en-US" sz="2400" b="1" dirty="0">
                <a:solidFill>
                  <a:srgbClr val="FF0000"/>
                </a:solidFill>
              </a:rPr>
              <a:t>The National Bureau of Economic Research</a:t>
            </a:r>
            <a:r>
              <a:rPr lang="en-US" sz="2400" dirty="0"/>
              <a:t>.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067909-691C-4253-A84F-366998141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C00232EB-5D78-43DF-9C3E-A00FB6742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387" y="1108323"/>
            <a:ext cx="4138613" cy="357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7944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94727-89B6-4995-9D26-B8EE38B9E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Recessions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9D1CA8-6E63-472D-8CAB-88C3EC80270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971550"/>
            <a:ext cx="3962400" cy="4038599"/>
          </a:xfrm>
        </p:spPr>
        <p:txBody>
          <a:bodyPr>
            <a:normAutofit fontScale="25000" lnSpcReduction="20000"/>
          </a:bodyPr>
          <a:lstStyle/>
          <a:p>
            <a:r>
              <a:rPr lang="en-US" sz="3600" b="1" dirty="0"/>
              <a:t>THE GREAT DEPRESSION: (May 1937 - June 1938)</a:t>
            </a:r>
          </a:p>
          <a:p>
            <a:pPr lvl="1"/>
            <a:r>
              <a:rPr lang="en-US" sz="3600" dirty="0"/>
              <a:t>Duration: 13 months</a:t>
            </a:r>
          </a:p>
          <a:p>
            <a:pPr lvl="2"/>
            <a:r>
              <a:rPr lang="en-US" sz="3600" dirty="0"/>
              <a:t>GDP Decline: 3.4</a:t>
            </a:r>
          </a:p>
          <a:p>
            <a:pPr lvl="2"/>
            <a:r>
              <a:rPr lang="en-US" sz="3600" dirty="0"/>
              <a:t>Unemployment Rate: 19.1% (more than four million unemployed)</a:t>
            </a:r>
          </a:p>
          <a:p>
            <a:r>
              <a:rPr lang="en-US" sz="3600" b="1" dirty="0"/>
              <a:t>The Union Recession: (February 1945 - October 1945)</a:t>
            </a:r>
          </a:p>
          <a:p>
            <a:pPr lvl="1"/>
            <a:r>
              <a:rPr lang="en-US" sz="3600" dirty="0"/>
              <a:t>Duration: 9 months</a:t>
            </a:r>
          </a:p>
          <a:p>
            <a:pPr lvl="2"/>
            <a:r>
              <a:rPr lang="en-US" sz="3600" dirty="0"/>
              <a:t>GDP Decline: 11</a:t>
            </a:r>
          </a:p>
          <a:p>
            <a:pPr lvl="2"/>
            <a:r>
              <a:rPr lang="en-US" sz="3600" dirty="0"/>
              <a:t>Unemployment Rate: 1.9%</a:t>
            </a:r>
          </a:p>
          <a:p>
            <a:r>
              <a:rPr lang="en-US" sz="3600" b="1" dirty="0"/>
              <a:t>Post-War Recession: (November 1948 - October 1949)</a:t>
            </a:r>
          </a:p>
          <a:p>
            <a:pPr marL="728617" lvl="1" indent="-342900"/>
            <a:r>
              <a:rPr lang="en-US" sz="3600" dirty="0"/>
              <a:t>Duration: 11 months</a:t>
            </a:r>
          </a:p>
          <a:p>
            <a:pPr lvl="2"/>
            <a:r>
              <a:rPr lang="en-US" sz="3600" dirty="0"/>
              <a:t>GDP Decline: 1.1</a:t>
            </a:r>
          </a:p>
          <a:p>
            <a:pPr lvl="2"/>
            <a:r>
              <a:rPr lang="en-US" sz="3600" dirty="0"/>
              <a:t>Unemployment Rate: 5.9%</a:t>
            </a:r>
          </a:p>
          <a:p>
            <a:r>
              <a:rPr lang="en-US" sz="3600" b="1" dirty="0"/>
              <a:t>Post-Korean War Recession: (July 1953 - May 1954)</a:t>
            </a:r>
          </a:p>
          <a:p>
            <a:pPr marL="728617" lvl="1" indent="-342900"/>
            <a:r>
              <a:rPr lang="en-US" sz="3600" dirty="0"/>
              <a:t>Duration: 10 months</a:t>
            </a:r>
          </a:p>
          <a:p>
            <a:pPr lvl="2"/>
            <a:r>
              <a:rPr lang="en-US" sz="3600" dirty="0"/>
              <a:t>GDP decline: 2.2</a:t>
            </a:r>
          </a:p>
          <a:p>
            <a:pPr lvl="2"/>
            <a:r>
              <a:rPr lang="en-US" sz="3600" dirty="0"/>
              <a:t>Unemployment Rate: 2.9% (lowest rate since WWII) </a:t>
            </a:r>
          </a:p>
          <a:p>
            <a:r>
              <a:rPr lang="en-US" sz="3600" b="1" dirty="0"/>
              <a:t>The Eisenhower Recession: (August 1957 - April 1958)</a:t>
            </a:r>
          </a:p>
          <a:p>
            <a:pPr lvl="1"/>
            <a:r>
              <a:rPr lang="en-US" sz="3600" dirty="0"/>
              <a:t>Duration: 8 months</a:t>
            </a:r>
          </a:p>
          <a:p>
            <a:pPr lvl="2"/>
            <a:r>
              <a:rPr lang="en-US" sz="3600" dirty="0"/>
              <a:t>GDP Decline: 3.3%</a:t>
            </a:r>
          </a:p>
          <a:p>
            <a:pPr lvl="2"/>
            <a:r>
              <a:rPr lang="en-US" sz="3600" dirty="0"/>
              <a:t>Unemployment Rate: 6.2%</a:t>
            </a:r>
          </a:p>
          <a:p>
            <a:r>
              <a:rPr lang="en-US" sz="3600" b="1" dirty="0"/>
              <a:t>The "Rolling Adjustment" Recession: (April 1960 - February 1961)</a:t>
            </a:r>
          </a:p>
          <a:p>
            <a:pPr lvl="1"/>
            <a:r>
              <a:rPr lang="en-US" sz="3600" dirty="0"/>
              <a:t>	Duration: 10 months</a:t>
            </a:r>
          </a:p>
          <a:p>
            <a:pPr lvl="2"/>
            <a:r>
              <a:rPr lang="en-US" sz="3600" dirty="0"/>
              <a:t>GDP Decline: 2.4</a:t>
            </a:r>
          </a:p>
          <a:p>
            <a:pPr lvl="2"/>
            <a:r>
              <a:rPr lang="en-US" sz="3600" dirty="0"/>
              <a:t>Unemployment Rate: 6.9%</a:t>
            </a:r>
          </a:p>
          <a:p>
            <a:pPr lvl="2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B4F29BE-EE3B-4534-9E28-8F3EA674B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971550"/>
            <a:ext cx="4038600" cy="4171950"/>
          </a:xfrm>
        </p:spPr>
        <p:txBody>
          <a:bodyPr>
            <a:normAutofit fontScale="85000" lnSpcReduction="20000"/>
          </a:bodyPr>
          <a:lstStyle/>
          <a:p>
            <a:r>
              <a:rPr lang="en-US" sz="1000" b="1" dirty="0"/>
              <a:t>The Nixon Recession: (December 1969 - November 1970)</a:t>
            </a:r>
          </a:p>
          <a:p>
            <a:pPr lvl="1"/>
            <a:r>
              <a:rPr lang="en-US" sz="1000" dirty="0"/>
              <a:t>Duration: 11 months</a:t>
            </a:r>
          </a:p>
          <a:p>
            <a:pPr lvl="2"/>
            <a:r>
              <a:rPr lang="en-US" sz="1000" dirty="0"/>
              <a:t>GDP Decline: 0.8</a:t>
            </a:r>
          </a:p>
          <a:p>
            <a:pPr lvl="2"/>
            <a:r>
              <a:rPr lang="en-US" sz="1000" dirty="0"/>
              <a:t>Unemployment Rate: 5.5%</a:t>
            </a:r>
          </a:p>
          <a:p>
            <a:r>
              <a:rPr lang="en-US" sz="1000" b="1" dirty="0"/>
              <a:t>The Oil Crisis Recession: (November 1973 - March 1975)</a:t>
            </a:r>
          </a:p>
          <a:p>
            <a:pPr lvl="1"/>
            <a:r>
              <a:rPr lang="en-US" sz="1000" dirty="0"/>
              <a:t>Duration: 16 months</a:t>
            </a:r>
          </a:p>
          <a:p>
            <a:pPr lvl="2"/>
            <a:r>
              <a:rPr lang="en-US" sz="1000" dirty="0"/>
              <a:t>GDP Decline: 3.6</a:t>
            </a:r>
          </a:p>
          <a:p>
            <a:pPr lvl="2"/>
            <a:r>
              <a:rPr lang="en-US" sz="1000" dirty="0"/>
              <a:t>Unemployment Rate: 8.8%</a:t>
            </a:r>
          </a:p>
          <a:p>
            <a:r>
              <a:rPr lang="en-US" sz="1000" b="1" dirty="0"/>
              <a:t>The Energy Crisis Recession: (January 1980 - July 1980)</a:t>
            </a:r>
          </a:p>
          <a:p>
            <a:pPr lvl="1"/>
            <a:r>
              <a:rPr lang="en-US" sz="1000" dirty="0"/>
              <a:t>Duration: 6 months</a:t>
            </a:r>
          </a:p>
          <a:p>
            <a:pPr lvl="2"/>
            <a:r>
              <a:rPr lang="en-US" sz="1000" dirty="0"/>
              <a:t>GDP decline: 1.1%</a:t>
            </a:r>
          </a:p>
          <a:p>
            <a:pPr lvl="2"/>
            <a:r>
              <a:rPr lang="en-US" sz="1000" dirty="0"/>
              <a:t>Unemployment Rate: 7.8%</a:t>
            </a:r>
          </a:p>
          <a:p>
            <a:r>
              <a:rPr lang="en-US" sz="1000" b="1" dirty="0"/>
              <a:t>The Iran/Energy Crisis Recession: (July 1981 - November 1982)</a:t>
            </a:r>
          </a:p>
          <a:p>
            <a:pPr lvl="1"/>
            <a:r>
              <a:rPr lang="en-US" sz="1000" dirty="0"/>
              <a:t>Duration: 16 months.</a:t>
            </a:r>
          </a:p>
          <a:p>
            <a:pPr lvl="2"/>
            <a:r>
              <a:rPr lang="en-US" sz="1000" dirty="0"/>
              <a:t>GDP decline: 3.6%</a:t>
            </a:r>
          </a:p>
          <a:p>
            <a:pPr lvl="2"/>
            <a:r>
              <a:rPr lang="en-US" sz="1000" dirty="0"/>
              <a:t>Unemployment Rate: 10.8%</a:t>
            </a:r>
          </a:p>
          <a:p>
            <a:r>
              <a:rPr lang="en-US" sz="1000" b="1" dirty="0"/>
              <a:t>The Gulf War Recession: (July 1990 - March 1991)</a:t>
            </a:r>
          </a:p>
          <a:p>
            <a:pPr lvl="1"/>
            <a:r>
              <a:rPr lang="en-US" sz="1000" dirty="0"/>
              <a:t>Duration: 8 months</a:t>
            </a:r>
          </a:p>
          <a:p>
            <a:pPr lvl="2"/>
            <a:r>
              <a:rPr lang="en-US" sz="1000" dirty="0"/>
              <a:t>GDP Decline: 1.5</a:t>
            </a:r>
          </a:p>
          <a:p>
            <a:pPr lvl="2"/>
            <a:r>
              <a:rPr lang="en-US" sz="1000" dirty="0"/>
              <a:t>Unemployment Rate: 6.8%</a:t>
            </a:r>
          </a:p>
          <a:p>
            <a:r>
              <a:rPr lang="en-US" sz="1000" b="1" dirty="0"/>
              <a:t>The 9/11 Recession: (March 2001 - November 2001)</a:t>
            </a:r>
          </a:p>
          <a:p>
            <a:pPr lvl="1"/>
            <a:r>
              <a:rPr lang="en-US" sz="1000" dirty="0"/>
              <a:t>Duration: 8 months</a:t>
            </a:r>
          </a:p>
          <a:p>
            <a:pPr lvl="2"/>
            <a:r>
              <a:rPr lang="en-US" sz="1000" dirty="0"/>
              <a:t>GDP Decline: 0.3</a:t>
            </a:r>
          </a:p>
          <a:p>
            <a:pPr lvl="2"/>
            <a:r>
              <a:rPr lang="en-US" sz="1000" dirty="0"/>
              <a:t>Unemployment Rate: 5.5%</a:t>
            </a:r>
          </a:p>
          <a:p>
            <a:r>
              <a:rPr lang="en-US" sz="1000" b="1" dirty="0"/>
              <a:t>Housing Bubble – Credit Crisis ( December 2007 – June 2009)</a:t>
            </a:r>
          </a:p>
          <a:p>
            <a:pPr lvl="1"/>
            <a:r>
              <a:rPr lang="en-US" sz="1000" dirty="0"/>
              <a:t>Duration: 18 months</a:t>
            </a:r>
          </a:p>
          <a:p>
            <a:pPr lvl="2"/>
            <a:r>
              <a:rPr lang="en-US" sz="1000" dirty="0"/>
              <a:t>GDP Decline: 4.3%</a:t>
            </a:r>
          </a:p>
          <a:p>
            <a:pPr lvl="2"/>
            <a:r>
              <a:rPr lang="en-US" sz="1000" dirty="0"/>
              <a:t>Unemployment Rate: 10.1%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E72AE9-6A90-4405-8E7D-DCAFC92CC545}"/>
              </a:ext>
            </a:extLst>
          </p:cNvPr>
          <p:cNvSpPr txBox="1"/>
          <p:nvPr/>
        </p:nvSpPr>
        <p:spPr>
          <a:xfrm>
            <a:off x="7010400" y="-11906"/>
            <a:ext cx="794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61846694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240882"/>
            <a:ext cx="3249230" cy="4634664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7CF815-474A-4757-826E-16D682371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685800"/>
            <a:ext cx="2743200" cy="21656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Growth </a:t>
            </a: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Periods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2932700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D41C331-DA18-49B7-8F54-DCFF25C8D7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5366" y="547224"/>
            <a:ext cx="4915159" cy="405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40586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4CD22-8EBF-4128-A13E-8707EB12F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We Headed for a Recession?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772B57-7CFD-4598-ABFE-CA3AB6F2EA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While no one can exactly predict a recession, there are economic indicators that we watch such as:</a:t>
            </a:r>
          </a:p>
          <a:p>
            <a:r>
              <a:rPr lang="en-US" dirty="0"/>
              <a:t>Yield Curves</a:t>
            </a:r>
          </a:p>
          <a:p>
            <a:r>
              <a:rPr lang="en-US" dirty="0"/>
              <a:t>Confidence Indexes</a:t>
            </a:r>
          </a:p>
          <a:p>
            <a:r>
              <a:rPr lang="en-US" dirty="0"/>
              <a:t>Employment Data</a:t>
            </a:r>
          </a:p>
          <a:p>
            <a:r>
              <a:rPr lang="en-US" dirty="0"/>
              <a:t>Federal Reserve Bank of NY’s Recession Probability Model</a:t>
            </a:r>
          </a:p>
          <a:p>
            <a:r>
              <a:rPr lang="en-US" dirty="0"/>
              <a:t>Gross Domestic Product</a:t>
            </a:r>
          </a:p>
        </p:txBody>
      </p:sp>
    </p:spTree>
    <p:extLst>
      <p:ext uri="{BB962C8B-B14F-4D97-AF65-F5344CB8AC3E}">
        <p14:creationId xmlns:p14="http://schemas.microsoft.com/office/powerpoint/2010/main" val="3639288582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C3095-1D79-4309-B678-29C918143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Yield Curve – A Warning Signal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7C48EF-A517-4325-ADCF-F8710B40F0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A yield is simply the interest rate on a bond, or Treasury. These Treasuries have differing lengths of duration, known as their maturity. Some bonds last one month; some last 30 years. The curve, therefore, compares how those interest rates change over time.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Typically, the interest is higher on a bond with a longer maturity – longer term means more risk and tied up capital. This means the yield curve is positive sloping most of the time.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734599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17CEF-22E6-48D7-B329-529E963CB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Yield Curve Inversions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CB4990-795D-4ECE-B778-F8BF139AA7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When the yield curve inverts, the curve becomes downward sloping. This inversion means investors are demanding a higher yield for Treasuries of shorter durations because they think it’s riskier to hold their bond over the shorter-term.</a:t>
            </a:r>
          </a:p>
          <a:p>
            <a:r>
              <a:rPr lang="en-US" dirty="0"/>
              <a:t>Traders, economists and strategists alike watch this curve because it has a particular track record for preceding downturns. </a:t>
            </a:r>
          </a:p>
          <a:p>
            <a:r>
              <a:rPr lang="en-US" dirty="0"/>
              <a:t>Inversions of the yield curve have preceded recessions for the past 50 years.</a:t>
            </a:r>
          </a:p>
        </p:txBody>
      </p:sp>
    </p:spTree>
    <p:extLst>
      <p:ext uri="{BB962C8B-B14F-4D97-AF65-F5344CB8AC3E}">
        <p14:creationId xmlns:p14="http://schemas.microsoft.com/office/powerpoint/2010/main" val="494530716"/>
      </p:ext>
    </p:extLst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35480</TotalTime>
  <Words>1270</Words>
  <Application>Microsoft Office PowerPoint</Application>
  <PresentationFormat>On-screen Show (16:9)</PresentationFormat>
  <Paragraphs>175</Paragraphs>
  <Slides>26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Gill Sans MT</vt:lpstr>
      <vt:lpstr>GillSans</vt:lpstr>
      <vt:lpstr>5_Office Theme</vt:lpstr>
      <vt:lpstr>2_Office Theme</vt:lpstr>
      <vt:lpstr>1_Office Theme</vt:lpstr>
      <vt:lpstr>PowerPoint Presentation</vt:lpstr>
      <vt:lpstr>PowerPoint Presentation</vt:lpstr>
      <vt:lpstr>What is a Recession?</vt:lpstr>
      <vt:lpstr>Who Determines A Recession?</vt:lpstr>
      <vt:lpstr>Past Recessions </vt:lpstr>
      <vt:lpstr>Growth  Periods</vt:lpstr>
      <vt:lpstr>Are We Headed for a Recession? </vt:lpstr>
      <vt:lpstr>Yield Curve – A Warning Signal</vt:lpstr>
      <vt:lpstr>Yield Curve Inversions</vt:lpstr>
      <vt:lpstr>PowerPoint Presentation</vt:lpstr>
      <vt:lpstr>Employment Data</vt:lpstr>
      <vt:lpstr>Unemployment and Recessions</vt:lpstr>
      <vt:lpstr>The Recession Probability Model</vt:lpstr>
      <vt:lpstr>Fed Has Beer Goggles</vt:lpstr>
      <vt:lpstr>PowerPoint Presentation</vt:lpstr>
      <vt:lpstr>30-year Interest Rates Past 50 Years</vt:lpstr>
      <vt:lpstr>PowerPoint Presentation</vt:lpstr>
      <vt:lpstr>Lower Peaks and Lower Troughs</vt:lpstr>
      <vt:lpstr>How Will This Affect Housing? </vt:lpstr>
      <vt:lpstr>Are We in A Bubble?  </vt:lpstr>
      <vt:lpstr>PowerPoint Presentation</vt:lpstr>
      <vt:lpstr>Will We See A Foreclosure Crisis Again? </vt:lpstr>
      <vt:lpstr>How Long Will It Last? </vt:lpstr>
      <vt:lpstr>What Does This Mean For You? </vt:lpstr>
      <vt:lpstr>What Am I Doing? </vt:lpstr>
      <vt:lpstr>The Bottom Line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Habib</dc:creator>
  <cp:lastModifiedBy>Mark Succarotte</cp:lastModifiedBy>
  <cp:revision>130</cp:revision>
  <dcterms:created xsi:type="dcterms:W3CDTF">2016-05-23T15:51:36Z</dcterms:created>
  <dcterms:modified xsi:type="dcterms:W3CDTF">2019-09-18T13:14:22Z</dcterms:modified>
</cp:coreProperties>
</file>